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0"/>
  </p:handoutMasterIdLst>
  <p:sldIdLst>
    <p:sldId id="256" r:id="rId2"/>
    <p:sldId id="322" r:id="rId3"/>
    <p:sldId id="323" r:id="rId4"/>
    <p:sldId id="335" r:id="rId5"/>
    <p:sldId id="348" r:id="rId6"/>
    <p:sldId id="349" r:id="rId7"/>
    <p:sldId id="350" r:id="rId8"/>
    <p:sldId id="351" r:id="rId9"/>
    <p:sldId id="334" r:id="rId10"/>
    <p:sldId id="358" r:id="rId11"/>
    <p:sldId id="359" r:id="rId12"/>
    <p:sldId id="354" r:id="rId13"/>
    <p:sldId id="355" r:id="rId14"/>
    <p:sldId id="356" r:id="rId15"/>
    <p:sldId id="357" r:id="rId16"/>
    <p:sldId id="347" r:id="rId17"/>
    <p:sldId id="340" r:id="rId18"/>
    <p:sldId id="339" r:id="rId19"/>
    <p:sldId id="336" r:id="rId20"/>
    <p:sldId id="337" r:id="rId21"/>
    <p:sldId id="338" r:id="rId22"/>
    <p:sldId id="341" r:id="rId23"/>
    <p:sldId id="342" r:id="rId24"/>
    <p:sldId id="343" r:id="rId25"/>
    <p:sldId id="344" r:id="rId26"/>
    <p:sldId id="360" r:id="rId27"/>
    <p:sldId id="361" r:id="rId28"/>
    <p:sldId id="288" r:id="rId2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1EAA82"/>
    <a:srgbClr val="1E56B2"/>
    <a:srgbClr val="1860B0"/>
    <a:srgbClr val="2A68B4"/>
    <a:srgbClr val="1935AB"/>
    <a:srgbClr val="1C61AC"/>
    <a:srgbClr val="185DA8"/>
    <a:srgbClr val="1B6CB5"/>
    <a:srgbClr val="1664AA"/>
    <a:srgbClr val="1960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5981" cy="512379"/>
          </a:xfrm>
          <a:prstGeom prst="rect">
            <a:avLst/>
          </a:prstGeom>
        </p:spPr>
        <p:txBody>
          <a:bodyPr vert="horz" lIns="93726" tIns="46864" rIns="93726" bIns="46864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683" y="0"/>
            <a:ext cx="3075981" cy="512379"/>
          </a:xfrm>
          <a:prstGeom prst="rect">
            <a:avLst/>
          </a:prstGeom>
        </p:spPr>
        <p:txBody>
          <a:bodyPr vert="horz" lIns="93726" tIns="46864" rIns="93726" bIns="46864" rtlCol="0"/>
          <a:lstStyle>
            <a:lvl1pPr algn="r">
              <a:defRPr sz="1200"/>
            </a:lvl1pPr>
          </a:lstStyle>
          <a:p>
            <a:pPr>
              <a:defRPr/>
            </a:pPr>
            <a:fld id="{7445E7B0-A7A4-4FBB-9A6C-B7A777093645}" type="datetimeFigureOut">
              <a:rPr lang="de-DE"/>
              <a:pPr>
                <a:defRPr/>
              </a:pPr>
              <a:t>15.11.2012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0613"/>
            <a:ext cx="3075981" cy="512379"/>
          </a:xfrm>
          <a:prstGeom prst="rect">
            <a:avLst/>
          </a:prstGeom>
        </p:spPr>
        <p:txBody>
          <a:bodyPr vert="horz" lIns="93726" tIns="46864" rIns="93726" bIns="4686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683" y="9720613"/>
            <a:ext cx="3075981" cy="512379"/>
          </a:xfrm>
          <a:prstGeom prst="rect">
            <a:avLst/>
          </a:prstGeom>
        </p:spPr>
        <p:txBody>
          <a:bodyPr vert="horz" lIns="93726" tIns="46864" rIns="93726" bIns="46864" rtlCol="0" anchor="b"/>
          <a:lstStyle>
            <a:lvl1pPr algn="r">
              <a:defRPr sz="1200"/>
            </a:lvl1pPr>
          </a:lstStyle>
          <a:p>
            <a:pPr>
              <a:defRPr/>
            </a:pPr>
            <a:fld id="{E8CF11DB-8017-4F23-87C7-92AE6F9CE4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F9D38-36B4-430B-B2D0-B3C0FB201AD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20B37-909A-4977-AC2D-D3A34BCC9F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0538" y="1268413"/>
            <a:ext cx="2195512" cy="5473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1268413"/>
            <a:ext cx="6437313" cy="54737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EF2E-5998-4498-B708-12022581B5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1486-EBAD-456B-83E5-3765F6D0FD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8748713" y="6308725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9E9B-F4C6-4AE9-947A-A18CC1C89D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2133600"/>
            <a:ext cx="4316413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4316412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1EB2C-2962-4C96-8A45-AF84C7CF6C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9BA99-79ED-40C9-AA13-622140F156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4D311-13CA-4BA1-A067-035CBC7F06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8D88-7B93-493B-A1A4-07E45F6A0A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74B39-89F3-4F90-A60E-17E04A102A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CAF-C833-47C5-B32E-FC216DA430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 advTm="2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9" y="260648"/>
            <a:ext cx="73803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340768"/>
            <a:ext cx="878522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0"/>
            <a:endParaRPr lang="de-DE" smtClean="0"/>
          </a:p>
        </p:txBody>
      </p:sp>
      <p:pic>
        <p:nvPicPr>
          <p:cNvPr id="6" name="Grafik 5" descr="Logo_ReWi_12-2010.bmp"/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262" y="282615"/>
            <a:ext cx="1048370" cy="749929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2253455" y="433242"/>
            <a:ext cx="720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980728"/>
            <a:ext cx="9144000" cy="216024"/>
          </a:xfrm>
          <a:prstGeom prst="rect">
            <a:avLst/>
          </a:prstGeom>
          <a:solidFill>
            <a:srgbClr val="1EA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6563444"/>
            <a:ext cx="9144000" cy="216024"/>
          </a:xfrm>
          <a:prstGeom prst="rect">
            <a:avLst/>
          </a:prstGeom>
          <a:solidFill>
            <a:srgbClr val="1EA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0" y="69007"/>
            <a:ext cx="9144000" cy="216024"/>
          </a:xfrm>
          <a:prstGeom prst="rect">
            <a:avLst/>
          </a:prstGeom>
          <a:solidFill>
            <a:srgbClr val="1EA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440" y="6564011"/>
            <a:ext cx="468000" cy="2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fld id="{73759477-C8E8-41C0-899A-520016A3581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 advTm="2000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E56B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E56B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E56B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E56B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E56B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E56B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E56B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E56B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E56B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Logo_ReWi_12-2010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1268759"/>
            <a:ext cx="7272808" cy="520244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268760"/>
            <a:ext cx="861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1EAA82"/>
                </a:solidFill>
                <a:latin typeface="Gill Sans MT" pitchFamily="34" charset="0"/>
              </a:rPr>
              <a:t>Wirtschafsssymposium</a:t>
            </a:r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 Finnland (18. – 22.08.2013)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7068" y="1959223"/>
            <a:ext cx="848741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erste Kontakte des </a:t>
            </a:r>
            <a:r>
              <a:rPr lang="de-DE" sz="2000" dirty="0" err="1" smtClean="0">
                <a:latin typeface="Gill Sans MT" pitchFamily="34" charset="0"/>
              </a:rPr>
              <a:t>ReWi</a:t>
            </a:r>
            <a:r>
              <a:rPr lang="de-DE" sz="2000" dirty="0" smtClean="0">
                <a:latin typeface="Gill Sans MT" pitchFamily="34" charset="0"/>
              </a:rPr>
              <a:t> in Region </a:t>
            </a:r>
            <a:r>
              <a:rPr lang="de-DE" sz="2000" dirty="0" err="1" smtClean="0">
                <a:latin typeface="Gill Sans MT" pitchFamily="34" charset="0"/>
              </a:rPr>
              <a:t>Pirkanmaa</a:t>
            </a:r>
            <a:r>
              <a:rPr lang="de-DE" sz="2000" dirty="0" smtClean="0">
                <a:latin typeface="Gill Sans MT" pitchFamily="34" charset="0"/>
              </a:rPr>
              <a:t> seit 2004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Zusammenarbeit im LEADER-Ansatz seit 2010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Umsetzung eines transnationalen LEADER-Projektes der LAG Hunsrück mit der LAG Welterbe Oberes Mittelrheintal und der LAG PoKo ry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b="1" dirty="0" smtClean="0">
                <a:latin typeface="Gill Sans MT" pitchFamily="34" charset="0"/>
              </a:rPr>
              <a:t> www.fin-ger-net.eu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Workshops:  Tourismus;  Schule;  Ausbildung; Landfrauen; Dorfentwicklung;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Projekte:  Azubi-Austausch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à la </a:t>
            </a:r>
            <a:r>
              <a:rPr lang="de-DE" sz="2000" dirty="0" err="1" smtClean="0">
                <a:latin typeface="Gill Sans MT" pitchFamily="34" charset="0"/>
              </a:rPr>
              <a:t>région</a:t>
            </a:r>
            <a:r>
              <a:rPr lang="de-DE" sz="2000" dirty="0" smtClean="0">
                <a:latin typeface="Gill Sans MT" pitchFamily="34" charset="0"/>
              </a:rPr>
              <a:t> 2011 und 2013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Austausch von Köchen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FIN-GER-MAIL: englischsprachiges Schulprojekte (KGS Kirchberg)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Projekt der BBS Simmern mit versch. Ländern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268760"/>
            <a:ext cx="861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1EAA82"/>
                </a:solidFill>
                <a:latin typeface="Gill Sans MT" pitchFamily="34" charset="0"/>
              </a:rPr>
              <a:t>Wirtschafsssymposium</a:t>
            </a:r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 Finnland (18. – 22.08.2013)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7068" y="1959223"/>
            <a:ext cx="848741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sechsmonatiges Praktikum einer Finnin beim </a:t>
            </a:r>
            <a:r>
              <a:rPr lang="de-DE" sz="2000" dirty="0" err="1" smtClean="0">
                <a:latin typeface="Gill Sans MT" pitchFamily="34" charset="0"/>
              </a:rPr>
              <a:t>ReWi</a:t>
            </a:r>
            <a:r>
              <a:rPr lang="de-DE" sz="2000" dirty="0" smtClean="0">
                <a:latin typeface="Gill Sans MT" pitchFamily="34" charset="0"/>
              </a:rPr>
              <a:t> 2001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Teilnahme finnischer Partner an der Messe </a:t>
            </a:r>
            <a:r>
              <a:rPr lang="de-DE" sz="2000" dirty="0" err="1" smtClean="0">
                <a:latin typeface="Gill Sans MT" pitchFamily="34" charset="0"/>
              </a:rPr>
              <a:t>Hi!R</a:t>
            </a:r>
            <a:r>
              <a:rPr lang="de-DE" sz="2000" dirty="0" smtClean="0">
                <a:latin typeface="Gill Sans MT" pitchFamily="34" charset="0"/>
              </a:rPr>
              <a:t> in Simmern 2011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Mitwirkung einer finnischen Landfrauengruppe an der Bundesgartenschau 2011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Praktikum zweier Auszubildender in einem Hotelbetrieb am Mittelrhein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Bachelorarbeit über die transnationale Projektkooperation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aktuell: am vergangenen Wochenende Workshop Dorfentwicklung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geplant: Workshop Landwirtschaft im März 2013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usw.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268760"/>
            <a:ext cx="861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1EAA82"/>
                </a:solidFill>
                <a:latin typeface="Gill Sans MT" pitchFamily="34" charset="0"/>
              </a:rPr>
              <a:t>Wirtschafsssymposium</a:t>
            </a:r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 Finnland (18. – 22.08.2013)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7068" y="1959223"/>
            <a:ext cx="848741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EAA82"/>
              </a:buClr>
            </a:pPr>
            <a:r>
              <a:rPr lang="de-DE" sz="2000" b="1" u="sng" dirty="0" smtClean="0">
                <a:latin typeface="Gill Sans MT" pitchFamily="34" charset="0"/>
              </a:rPr>
              <a:t>Programmvorschlag: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Sonntag,18.08.2013: 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Hinflug (Lufthansa oder Finnair) von Frankfurt a.M. nach Helsinki.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Ankunft in Helsinki ca. um 14 oder 15 Uhr.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Transfer mit einem deutschsprachigen Stadtführer in die City und eine ausgedehnte Stadtrundfahrt mit ein paar Pausen an interessanten Stellen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Einchecken im Hotel in der Stadtmitte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Abendessen im Restaurant des Hotels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268760"/>
            <a:ext cx="861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1EAA82"/>
                </a:solidFill>
                <a:latin typeface="Gill Sans MT" pitchFamily="34" charset="0"/>
              </a:rPr>
              <a:t>Wirtschafsssymposium</a:t>
            </a:r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 Finnland (18. – 22.08.2013)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7068" y="1959223"/>
            <a:ext cx="86669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EAA82"/>
              </a:buClr>
            </a:pPr>
            <a:r>
              <a:rPr lang="de-DE" sz="2000" b="1" u="sng" dirty="0" smtClean="0">
                <a:latin typeface="Gill Sans MT" pitchFamily="34" charset="0"/>
              </a:rPr>
              <a:t>Programmvorschlag: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Montag, 19.08.2013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Tagesprogramm wird von der Deutsch-Finnischen Handelskammer (DFHK) </a:t>
            </a:r>
            <a:br>
              <a:rPr lang="de-DE" sz="2000" dirty="0" smtClean="0">
                <a:latin typeface="Gill Sans MT" pitchFamily="34" charset="0"/>
              </a:rPr>
            </a:br>
            <a:r>
              <a:rPr lang="de-DE" sz="2000" dirty="0" smtClean="0">
                <a:latin typeface="Gill Sans MT" pitchFamily="34" charset="0"/>
              </a:rPr>
              <a:t>   organisiert:  Betriebsbesichtigungen, Diskussionen,  Vorträge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Abendprogramm (Vorschlag): Schifffahrt durch die Inselwelt vor Helsinki </a:t>
            </a:r>
            <a:br>
              <a:rPr lang="de-DE" sz="2000" dirty="0" smtClean="0">
                <a:latin typeface="Gill Sans MT" pitchFamily="34" charset="0"/>
              </a:rPr>
            </a:br>
            <a:r>
              <a:rPr lang="de-DE" sz="2000" dirty="0" smtClean="0">
                <a:latin typeface="Gill Sans MT" pitchFamily="34" charset="0"/>
              </a:rPr>
              <a:t>  mit Abendessen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268760"/>
            <a:ext cx="861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1EAA82"/>
                </a:solidFill>
                <a:latin typeface="Gill Sans MT" pitchFamily="34" charset="0"/>
              </a:rPr>
              <a:t>Wirtschafsssymposium</a:t>
            </a:r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 Finnland (18. – 22.08.2013)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7068" y="1959223"/>
            <a:ext cx="86669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EAA82"/>
              </a:buClr>
            </a:pPr>
            <a:r>
              <a:rPr lang="de-DE" sz="2000" b="1" u="sng" dirty="0" smtClean="0">
                <a:latin typeface="Gill Sans MT" pitchFamily="34" charset="0"/>
              </a:rPr>
              <a:t>Programmvorschlag: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Dienstag, 20.08.2013: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9.00-14.00 Uhr: Kooperationsbörse mit Mittagessen im Konferenzraum </a:t>
            </a:r>
            <a:br>
              <a:rPr lang="de-DE" sz="2000" dirty="0" smtClean="0">
                <a:latin typeface="Gill Sans MT" pitchFamily="34" charset="0"/>
              </a:rPr>
            </a:br>
            <a:r>
              <a:rPr lang="de-DE" sz="2000" dirty="0" smtClean="0">
                <a:latin typeface="Gill Sans MT" pitchFamily="34" charset="0"/>
              </a:rPr>
              <a:t>   des Hotels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14.00 Uhr: Fahrt nach </a:t>
            </a:r>
            <a:r>
              <a:rPr lang="de-DE" sz="2000" dirty="0" err="1" smtClean="0">
                <a:latin typeface="Gill Sans MT" pitchFamily="34" charset="0"/>
              </a:rPr>
              <a:t>Mänttä</a:t>
            </a:r>
            <a:r>
              <a:rPr lang="de-DE" sz="2000" dirty="0" smtClean="0">
                <a:latin typeface="Gill Sans MT" pitchFamily="34" charset="0"/>
              </a:rPr>
              <a:t> mit Kaffeepause unterwegs in </a:t>
            </a:r>
            <a:r>
              <a:rPr lang="de-DE" sz="2000" dirty="0" err="1" smtClean="0">
                <a:latin typeface="Gill Sans MT" pitchFamily="34" charset="0"/>
              </a:rPr>
              <a:t>Iittala</a:t>
            </a:r>
            <a:r>
              <a:rPr lang="de-DE" sz="2000" dirty="0" smtClean="0">
                <a:latin typeface="Gill Sans MT" pitchFamily="34" charset="0"/>
              </a:rPr>
              <a:t> oder Tampere.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ca. 17.30 Uhr:  Ankunft in </a:t>
            </a:r>
            <a:r>
              <a:rPr lang="de-DE" sz="2000" dirty="0" err="1" smtClean="0">
                <a:latin typeface="Gill Sans MT" pitchFamily="34" charset="0"/>
              </a:rPr>
              <a:t>Rapukartano</a:t>
            </a:r>
            <a:r>
              <a:rPr lang="de-DE" sz="2000" dirty="0" smtClean="0">
                <a:latin typeface="Gill Sans MT" pitchFamily="34" charset="0"/>
              </a:rPr>
              <a:t>,  Zimmerbezug in </a:t>
            </a:r>
            <a:r>
              <a:rPr lang="de-DE" sz="2000" dirty="0" err="1" smtClean="0">
                <a:latin typeface="Gill Sans MT" pitchFamily="34" charset="0"/>
              </a:rPr>
              <a:t>Rapukartano</a:t>
            </a:r>
            <a:r>
              <a:rPr lang="de-DE" sz="2000" dirty="0" smtClean="0">
                <a:latin typeface="Gill Sans MT" pitchFamily="34" charset="0"/>
              </a:rPr>
              <a:t> im neuen Hotelgebäude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18.00 Uhr: „Saunasafari“ inkl. Rauchsauna und Schwimmen.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20.00 Uhr: Krebsessen in </a:t>
            </a:r>
            <a:r>
              <a:rPr lang="de-DE" sz="2000" dirty="0" err="1" smtClean="0">
                <a:latin typeface="Gill Sans MT" pitchFamily="34" charset="0"/>
              </a:rPr>
              <a:t>Rapukartano</a:t>
            </a:r>
            <a:r>
              <a:rPr lang="de-DE" sz="2000" dirty="0" smtClean="0">
                <a:latin typeface="Gill Sans MT" pitchFamily="34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268760"/>
            <a:ext cx="861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1EAA82"/>
                </a:solidFill>
                <a:latin typeface="Gill Sans MT" pitchFamily="34" charset="0"/>
              </a:rPr>
              <a:t>Wirtschafsssymposium</a:t>
            </a:r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 Finnland (18. – 22.08.2013)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7068" y="1959223"/>
            <a:ext cx="8666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EAA82"/>
              </a:buClr>
            </a:pPr>
            <a:r>
              <a:rPr lang="de-DE" sz="2000" b="1" u="sng" dirty="0" smtClean="0">
                <a:latin typeface="Gill Sans MT" pitchFamily="34" charset="0"/>
              </a:rPr>
              <a:t>Programmvorschlag: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Mittwoch, 21.08.2013: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9.00 Uhr: Betriebsbesichtigungen und Gespräche in </a:t>
            </a:r>
            <a:r>
              <a:rPr lang="de-DE" sz="2000" dirty="0" err="1" smtClean="0">
                <a:latin typeface="Gill Sans MT" pitchFamily="34" charset="0"/>
              </a:rPr>
              <a:t>Mänttä-Vilppula</a:t>
            </a:r>
            <a:r>
              <a:rPr lang="de-DE" sz="2000" dirty="0" smtClean="0">
                <a:latin typeface="Gill Sans MT" pitchFamily="34" charset="0"/>
              </a:rPr>
              <a:t>/Region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12.30 Uhr. Mittagessen im </a:t>
            </a:r>
            <a:r>
              <a:rPr lang="de-DE" sz="2000" dirty="0" err="1" smtClean="0">
                <a:latin typeface="Gill Sans MT" pitchFamily="34" charset="0"/>
              </a:rPr>
              <a:t>Mänttän</a:t>
            </a:r>
            <a:r>
              <a:rPr lang="de-DE" sz="2000" dirty="0" smtClean="0">
                <a:latin typeface="Gill Sans MT" pitchFamily="34" charset="0"/>
              </a:rPr>
              <a:t> </a:t>
            </a:r>
            <a:r>
              <a:rPr lang="de-DE" sz="2000" dirty="0" err="1" smtClean="0">
                <a:latin typeface="Gill Sans MT" pitchFamily="34" charset="0"/>
              </a:rPr>
              <a:t>Klubi</a:t>
            </a:r>
            <a:endParaRPr lang="de-DE" sz="2000" dirty="0" smtClean="0">
              <a:latin typeface="Gill Sans MT" pitchFamily="34" charset="0"/>
            </a:endParaRP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16.00 Uhr: Bootsfahrt auf dem See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19.00 Uhr: Abendessen in </a:t>
            </a:r>
            <a:r>
              <a:rPr lang="de-DE" sz="2000" dirty="0" err="1" smtClean="0">
                <a:latin typeface="Gill Sans MT" pitchFamily="34" charset="0"/>
              </a:rPr>
              <a:t>Rapukartano</a:t>
            </a:r>
            <a:r>
              <a:rPr lang="de-DE" sz="2000" dirty="0" smtClean="0">
                <a:latin typeface="Gill Sans MT" pitchFamily="34" charset="0"/>
              </a:rPr>
              <a:t> mit regionaler Beteiligung</a:t>
            </a:r>
          </a:p>
          <a:p>
            <a:pPr lvl="1">
              <a:spcAft>
                <a:spcPts val="600"/>
              </a:spcAft>
              <a:buClr>
                <a:srgbClr val="1EAA82"/>
              </a:buClr>
            </a:pPr>
            <a:endParaRPr lang="de-DE" sz="2000" dirty="0" smtClean="0">
              <a:latin typeface="Gill Sans MT" pitchFamily="34" charset="0"/>
            </a:endParaRP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Donnerstag, 22.08.2013: 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Frühstück, Morgensauna; anschl.  Fahrt nach Tampere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Stadtrundfahrt oder evtl. Betriebsbesichtigung und Mittagessen in Tampere.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13.30 Uhr: Abfahrt nach Helsinki 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Rückflug von Helsinki nach Frankfurt um 17 oder 18 Uhr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268760"/>
            <a:ext cx="8608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Wirtschaftssymposium Finnland (18. – 22.08.2013)</a:t>
            </a:r>
          </a:p>
        </p:txBody>
      </p:sp>
      <p:pic>
        <p:nvPicPr>
          <p:cNvPr id="13314" name="Picture 2" descr="http://upload.wikimedia.org/wikipedia/commons/7/7e/HelsinkiPanorama_roccofix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4824"/>
            <a:ext cx="9144000" cy="1497324"/>
          </a:xfrm>
          <a:prstGeom prst="rect">
            <a:avLst/>
          </a:prstGeom>
          <a:noFill/>
        </p:spPr>
      </p:pic>
      <p:pic>
        <p:nvPicPr>
          <p:cNvPr id="5" name="Picture 2" descr="Datei:Lutheran Cathedral Hels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47467"/>
            <a:ext cx="3172554" cy="3531600"/>
          </a:xfrm>
          <a:prstGeom prst="rect">
            <a:avLst/>
          </a:prstGeom>
          <a:noFill/>
        </p:spPr>
      </p:pic>
      <p:pic>
        <p:nvPicPr>
          <p:cNvPr id="13316" name="Picture 4" descr="Datei:Uspensiki by SamSeg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273" y="3325572"/>
            <a:ext cx="2772000" cy="3578510"/>
          </a:xfrm>
          <a:prstGeom prst="rect">
            <a:avLst/>
          </a:prstGeom>
          <a:noFill/>
        </p:spPr>
      </p:pic>
      <p:pic>
        <p:nvPicPr>
          <p:cNvPr id="13318" name="Picture 6" descr="http://www.geo.de/reisen/community/bild/regular/403040/Hafen-von-Helsin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4476" y="3347467"/>
            <a:ext cx="3229913" cy="353160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107504" y="6381328"/>
            <a:ext cx="2038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(Quelle:  </a:t>
            </a:r>
            <a:r>
              <a:rPr lang="de-DE" dirty="0" err="1" smtClean="0">
                <a:solidFill>
                  <a:schemeClr val="bg1"/>
                </a:solidFill>
                <a:latin typeface="Gill Sans MT" pitchFamily="34" charset="0"/>
              </a:rPr>
              <a:t>Wikipedia</a:t>
            </a:r>
            <a:r>
              <a:rPr lang="de-DE" dirty="0" smtClean="0">
                <a:solidFill>
                  <a:schemeClr val="bg1"/>
                </a:solidFill>
                <a:latin typeface="Gill Sans MT" pitchFamily="34" charset="0"/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pic>
        <p:nvPicPr>
          <p:cNvPr id="6146" name="Picture 2" descr="S:\LEADERneu\Projekte\LAG-Projekte\49_Finnisch-Deutsche_Projektworkshops\Bilder Insgesamt\Bilder\Messe Hir\Messe2011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48" y="1203727"/>
            <a:ext cx="8019000" cy="534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pic>
        <p:nvPicPr>
          <p:cNvPr id="5122" name="Picture 2" descr="S:\LEADERneu\Projekte\LAG-Projekte\49_Finnisch-Deutsche_Projektworkshops\Bilder Insgesamt\a_la_region\287640_10150263505654247_662459246_7563403_43328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431" y="1206277"/>
            <a:ext cx="7551993" cy="534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pic>
        <p:nvPicPr>
          <p:cNvPr id="2050" name="Picture 2" descr="S:\LEADERneu\International\Finnland\Mänttä\Bilder Reise 7-\Finnl 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06277"/>
            <a:ext cx="8019000" cy="534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1700808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23. Europa-Unternehmerstammtisch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 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Donnerstag, 22.11.2012 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Bautechnik Simmern GmbH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pic>
        <p:nvPicPr>
          <p:cNvPr id="2" name="Picture 2" descr="S:\LEADERneu\International\Finnland\Mänttä\Bilder Reise 7-\Finnl 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06277"/>
            <a:ext cx="8018999" cy="534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pic>
        <p:nvPicPr>
          <p:cNvPr id="4098" name="Picture 2" descr="S:\LEADERneu\International\Finnland\Mänttä\Bilder Reise 7-\Finnl 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06277"/>
            <a:ext cx="8019000" cy="534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pic>
        <p:nvPicPr>
          <p:cNvPr id="7170" name="Picture 2" descr="S:\LEADERneu\Projekte\LAG-Projekte\49_Finnisch-Deutsche_Projektworkshops\Bilder Insgesamt\Bilder_Weinhex_Aug_2011\SDC1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08166"/>
            <a:ext cx="7128000" cy="534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pic>
        <p:nvPicPr>
          <p:cNvPr id="8194" name="Picture 2" descr="S:\LEADERneu\Projekte\LAG-Projekte\68_FIN-GER-NET\Workshop_Juni_2012\Bilder\WS_Dorfentwicklung_FIN_Juni_2012 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206277"/>
            <a:ext cx="4009500" cy="5346000"/>
          </a:xfrm>
          <a:prstGeom prst="rect">
            <a:avLst/>
          </a:prstGeom>
          <a:noFill/>
        </p:spPr>
      </p:pic>
      <p:pic>
        <p:nvPicPr>
          <p:cNvPr id="8195" name="Picture 3" descr="S:\LEADERneu\Projekte\LAG-Projekte\68_FIN-GER-NET\Workshop_Juni_2012\Bilder\WS_Dorfentwicklung_FIN_Juni_2012 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009500" cy="534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pic>
        <p:nvPicPr>
          <p:cNvPr id="9218" name="Picture 2" descr="S:\a la region\Finnland_Juli_2012\Fotos\IMG_1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558" y="1206277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pic>
        <p:nvPicPr>
          <p:cNvPr id="10242" name="Picture 2" descr="S:\a la region\Finnland_Juli_2012\Fotos\IMG_1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75" y="1203458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268760"/>
            <a:ext cx="801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Kompetenznetzwerk Gesunde Betriebe (KGB)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7068" y="1959223"/>
            <a:ext cx="866693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EAA82"/>
              </a:buClr>
            </a:pPr>
            <a:r>
              <a:rPr lang="de-DE" sz="2000" b="1" u="sng" dirty="0" smtClean="0">
                <a:latin typeface="Gill Sans MT" pitchFamily="34" charset="0"/>
              </a:rPr>
              <a:t>Planung für 2013, u. a.: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Entsendung von Auszubildenden verschiedener Betriebe nach: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a) Finnland: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8 Personen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Mobilität: Mietwagen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Unterbringung: Hütten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3 Wochen Praktikum in Betrieb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Kostenbeteiligung entsendender Betrieb:  25 %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268760"/>
            <a:ext cx="801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Kompetenznetzwerk Gesunde Betriebe (KGB)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7068" y="1959223"/>
            <a:ext cx="866693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EAA82"/>
              </a:buClr>
            </a:pPr>
            <a:r>
              <a:rPr lang="de-DE" sz="2000" b="1" u="sng" dirty="0" smtClean="0">
                <a:latin typeface="Gill Sans MT" pitchFamily="34" charset="0"/>
              </a:rPr>
              <a:t>Planung für 2013, u. a.: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Entsendung von Auszubildenden verschiedener Betriebe nach: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a) Island: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4 Personen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Mobilität: ÖPNV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Unterbringung: Hütten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3 Wochen Praktikum in Betrieb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Kostenbeteiligung entsendender Betrieb:  25 %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268760"/>
            <a:ext cx="740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Regionalrat Wirtschaft RheinHunsrück e. V.</a:t>
            </a:r>
            <a:endParaRPr lang="de-DE" sz="2800" b="1" dirty="0">
              <a:solidFill>
                <a:srgbClr val="1EAA82"/>
              </a:solidFill>
              <a:latin typeface="Gill Sans MT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7068" y="1959223"/>
            <a:ext cx="8487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Gill Sans MT" pitchFamily="34" charset="0"/>
              </a:rPr>
              <a:t>Ihr Kontakt</a:t>
            </a:r>
            <a:endParaRPr lang="de-DE" sz="2400" dirty="0" smtClean="0">
              <a:latin typeface="Gill Sans MT" pitchFamily="34" charset="0"/>
            </a:endParaRPr>
          </a:p>
          <a:p>
            <a:pPr>
              <a:buClr>
                <a:srgbClr val="1EAA82"/>
              </a:buClr>
              <a:buFont typeface="Wingdings" pitchFamily="2" charset="2"/>
              <a:buChar char="§"/>
            </a:pPr>
            <a:endParaRPr lang="de-DE" sz="2400" b="1" dirty="0" smtClean="0">
              <a:latin typeface="Gill Sans MT" pitchFamily="34" charset="0"/>
            </a:endParaRPr>
          </a:p>
          <a:p>
            <a:pPr eaLnBrk="1" hangingPunct="1"/>
            <a:r>
              <a:rPr lang="de-DE" sz="2000" dirty="0" smtClean="0">
                <a:latin typeface="Gill Sans MT" pitchFamily="34" charset="0"/>
              </a:rPr>
              <a:t>Regionalrat Wirtschaft</a:t>
            </a:r>
          </a:p>
          <a:p>
            <a:pPr eaLnBrk="1" hangingPunct="1"/>
            <a:r>
              <a:rPr lang="de-DE" sz="2000" dirty="0" smtClean="0">
                <a:latin typeface="Gill Sans MT" pitchFamily="34" charset="0"/>
              </a:rPr>
              <a:t>Rhein-Hunsrück e. V.</a:t>
            </a:r>
          </a:p>
          <a:p>
            <a:pPr eaLnBrk="1" hangingPunct="1"/>
            <a:r>
              <a:rPr lang="de-DE" sz="2000" dirty="0" smtClean="0">
                <a:latin typeface="Gill Sans MT" pitchFamily="34" charset="0"/>
              </a:rPr>
              <a:t>Koblenzer Straße 3</a:t>
            </a:r>
          </a:p>
          <a:p>
            <a:pPr eaLnBrk="1" hangingPunct="1"/>
            <a:r>
              <a:rPr lang="de-DE" sz="2000" dirty="0" smtClean="0">
                <a:latin typeface="Gill Sans MT" pitchFamily="34" charset="0"/>
              </a:rPr>
              <a:t>D-55469 Simmern</a:t>
            </a:r>
          </a:p>
          <a:p>
            <a:pPr eaLnBrk="1" hangingPunct="1"/>
            <a:endParaRPr lang="de-DE" sz="2000" dirty="0" smtClean="0">
              <a:latin typeface="Gill Sans MT" pitchFamily="34" charset="0"/>
            </a:endParaRPr>
          </a:p>
          <a:p>
            <a:pPr eaLnBrk="1" hangingPunct="1"/>
            <a:r>
              <a:rPr lang="de-DE" sz="2000" dirty="0" smtClean="0">
                <a:latin typeface="Gill Sans MT" pitchFamily="34" charset="0"/>
              </a:rPr>
              <a:t>Tel.: 		+49 6761/970397</a:t>
            </a:r>
          </a:p>
          <a:p>
            <a:pPr eaLnBrk="1" hangingPunct="1"/>
            <a:r>
              <a:rPr lang="de-DE" sz="2000" dirty="0" smtClean="0">
                <a:latin typeface="Gill Sans MT" pitchFamily="34" charset="0"/>
              </a:rPr>
              <a:t>Fax: 		+49 6761/970399</a:t>
            </a:r>
          </a:p>
          <a:p>
            <a:pPr eaLnBrk="1" hangingPunct="1"/>
            <a:r>
              <a:rPr lang="de-DE" sz="2000" dirty="0" smtClean="0">
                <a:latin typeface="Gill Sans MT" pitchFamily="34" charset="0"/>
              </a:rPr>
              <a:t>E-Mail: 		info@rhein-hunsrueck.de</a:t>
            </a:r>
          </a:p>
          <a:p>
            <a:pPr eaLnBrk="1" hangingPunct="1"/>
            <a:r>
              <a:rPr lang="de-DE" sz="2000" dirty="0" smtClean="0">
                <a:latin typeface="Gill Sans MT" pitchFamily="34" charset="0"/>
              </a:rPr>
              <a:t>Internet:		www.rhein-hunsrueck.de</a:t>
            </a:r>
          </a:p>
          <a:p>
            <a:pPr eaLnBrk="1" hangingPunct="1"/>
            <a:endParaRPr lang="de-DE" sz="2000" dirty="0" smtClean="0">
              <a:latin typeface="Gill Sans MT" pitchFamily="34" charset="0"/>
            </a:endParaRPr>
          </a:p>
          <a:p>
            <a:pPr eaLnBrk="1" hangingPunct="1"/>
            <a:r>
              <a:rPr lang="de-DE" sz="2000" dirty="0" smtClean="0">
                <a:latin typeface="Gill Sans MT" pitchFamily="34" charset="0"/>
              </a:rPr>
              <a:t>Vorsitzende: 		Evelyn </a:t>
            </a:r>
            <a:r>
              <a:rPr lang="de-DE" sz="2000" dirty="0" err="1" smtClean="0">
                <a:latin typeface="Gill Sans MT" pitchFamily="34" charset="0"/>
              </a:rPr>
              <a:t>Brosowski</a:t>
            </a:r>
            <a:endParaRPr lang="de-DE" sz="2000" dirty="0" smtClean="0">
              <a:latin typeface="Gill Sans MT" pitchFamily="34" charset="0"/>
            </a:endParaRPr>
          </a:p>
          <a:p>
            <a:pPr eaLnBrk="1" hangingPunct="1"/>
            <a:r>
              <a:rPr lang="de-DE" sz="2000" dirty="0" smtClean="0">
                <a:latin typeface="Gill Sans MT" pitchFamily="34" charset="0"/>
              </a:rPr>
              <a:t>Geschäftsführer:		Achim Kistner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126876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Wirtschaftssymposium Finnland </a:t>
            </a:r>
          </a:p>
          <a:p>
            <a:pPr algn="ctr"/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(18. bis 22. August 2013)</a:t>
            </a:r>
          </a:p>
        </p:txBody>
      </p:sp>
      <p:pic>
        <p:nvPicPr>
          <p:cNvPr id="4" name="Picture 2" descr="S:\LEADERneu\International\Finnland\Mänttä\Bilder Reise 7-\Finnl 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3"/>
            <a:ext cx="6357792" cy="4238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1268760"/>
            <a:ext cx="916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Länderinformationen Finnland (Stand: Sommer 2012)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7068" y="1959223"/>
            <a:ext cx="84874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Name: Republik Finnland / </a:t>
            </a:r>
            <a:r>
              <a:rPr lang="de-DE" sz="2000" dirty="0" err="1" smtClean="0">
                <a:latin typeface="Gill Sans MT" pitchFamily="34" charset="0"/>
              </a:rPr>
              <a:t>Suomen</a:t>
            </a:r>
            <a:r>
              <a:rPr lang="de-DE" sz="2000" dirty="0" smtClean="0">
                <a:latin typeface="Gill Sans MT" pitchFamily="34" charset="0"/>
              </a:rPr>
              <a:t> </a:t>
            </a:r>
            <a:r>
              <a:rPr lang="de-DE" sz="2000" dirty="0" err="1" smtClean="0">
                <a:latin typeface="Gill Sans MT" pitchFamily="34" charset="0"/>
              </a:rPr>
              <a:t>Tasavalta</a:t>
            </a:r>
            <a:r>
              <a:rPr lang="de-DE" sz="2000" dirty="0" smtClean="0">
                <a:latin typeface="Gill Sans MT" pitchFamily="34" charset="0"/>
              </a:rPr>
              <a:t> (finnisch) / </a:t>
            </a:r>
            <a:br>
              <a:rPr lang="de-DE" sz="2000" dirty="0" smtClean="0">
                <a:latin typeface="Gill Sans MT" pitchFamily="34" charset="0"/>
              </a:rPr>
            </a:br>
            <a:r>
              <a:rPr lang="de-DE" sz="2000" dirty="0" smtClean="0">
                <a:latin typeface="Gill Sans MT" pitchFamily="34" charset="0"/>
              </a:rPr>
              <a:t>   Republiken </a:t>
            </a:r>
            <a:r>
              <a:rPr lang="de-DE" sz="2000" dirty="0" err="1" smtClean="0">
                <a:latin typeface="Gill Sans MT" pitchFamily="34" charset="0"/>
              </a:rPr>
              <a:t>Finland</a:t>
            </a:r>
            <a:r>
              <a:rPr lang="de-DE" sz="2000" dirty="0" smtClean="0">
                <a:latin typeface="Gill Sans MT" pitchFamily="34" charset="0"/>
              </a:rPr>
              <a:t> (schwedisch)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Klima: Durchschnittstemperaturen 2011; Juli: Helsinki 20,6°C, </a:t>
            </a:r>
            <a:r>
              <a:rPr lang="de-DE" sz="2000" dirty="0" err="1" smtClean="0">
                <a:latin typeface="Gill Sans MT" pitchFamily="34" charset="0"/>
              </a:rPr>
              <a:t>Sodankylä</a:t>
            </a:r>
            <a:r>
              <a:rPr lang="de-DE" sz="2000" dirty="0" smtClean="0">
                <a:latin typeface="Gill Sans MT" pitchFamily="34" charset="0"/>
              </a:rPr>
              <a:t> </a:t>
            </a:r>
            <a:br>
              <a:rPr lang="de-DE" sz="2000" dirty="0" smtClean="0">
                <a:latin typeface="Gill Sans MT" pitchFamily="34" charset="0"/>
              </a:rPr>
            </a:br>
            <a:r>
              <a:rPr lang="de-DE" sz="2000" dirty="0" smtClean="0">
                <a:latin typeface="Gill Sans MT" pitchFamily="34" charset="0"/>
              </a:rPr>
              <a:t>   (Lappland) 16,5°C; Februar: Helsinki -9,9°C, </a:t>
            </a:r>
            <a:r>
              <a:rPr lang="de-DE" sz="2000" dirty="0" err="1" smtClean="0">
                <a:latin typeface="Gill Sans MT" pitchFamily="34" charset="0"/>
              </a:rPr>
              <a:t>Sodankylä</a:t>
            </a:r>
            <a:r>
              <a:rPr lang="de-DE" sz="2000" dirty="0" smtClean="0">
                <a:latin typeface="Gill Sans MT" pitchFamily="34" charset="0"/>
              </a:rPr>
              <a:t> (Lappland) -19,0°C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Lage: zwischen 60. und 70. </a:t>
            </a:r>
            <a:r>
              <a:rPr lang="de-DE" sz="2000" dirty="0" err="1" smtClean="0">
                <a:latin typeface="Gill Sans MT" pitchFamily="34" charset="0"/>
              </a:rPr>
              <a:t>nördl</a:t>
            </a:r>
            <a:r>
              <a:rPr lang="de-DE" sz="2000" dirty="0" smtClean="0">
                <a:latin typeface="Gill Sans MT" pitchFamily="34" charset="0"/>
              </a:rPr>
              <a:t>. Breite;  zwischen 20. und 30. östl. Länge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Landesfläche: 338.145 (69% Wald, 10% Wasser, 8% landwirtschaftliche </a:t>
            </a:r>
            <a:r>
              <a:rPr lang="de-DE" sz="2000" dirty="0" err="1" smtClean="0">
                <a:latin typeface="Gill Sans MT" pitchFamily="34" charset="0"/>
              </a:rPr>
              <a:t>Nutzfl</a:t>
            </a:r>
            <a:r>
              <a:rPr lang="de-DE" sz="2000" dirty="0" smtClean="0">
                <a:latin typeface="Gill Sans MT" pitchFamily="34" charset="0"/>
              </a:rPr>
              <a:t>.)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Hauptstadt: Helsinki (22.03.2011: 588.549 Einwohner)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Bevölkerung: 5.375.276, davon 167.954 Ausländer, davon 3715 Deutsche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endParaRPr lang="de-DE" sz="2000" dirty="0" smtClean="0">
              <a:latin typeface="Gill Sans MT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95536" y="6093296"/>
            <a:ext cx="2624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Gill Sans MT" pitchFamily="34" charset="0"/>
              </a:rPr>
              <a:t>(Quelle: Auswärtiges Amt)</a:t>
            </a:r>
            <a:endParaRPr lang="de-DE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77068" y="1959223"/>
            <a:ext cx="8487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Landessprachen: 90,37% Finnisch, 5,42% Schwedisch, 0,03% Samisch, </a:t>
            </a:r>
            <a:br>
              <a:rPr lang="de-DE" sz="2000" dirty="0" smtClean="0">
                <a:latin typeface="Gill Sans MT" pitchFamily="34" charset="0"/>
              </a:rPr>
            </a:br>
            <a:r>
              <a:rPr lang="de-DE" sz="2000" dirty="0" smtClean="0">
                <a:latin typeface="Gill Sans MT" pitchFamily="34" charset="0"/>
              </a:rPr>
              <a:t>   Russisch 1,01%, 3,16% Sonstige (u.a. Estnisch, Englisch, Somali, Arabisch) 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Religionen / Kirchen: Lutheraner 78,3 %; Griechisch-Orthodoxe 1,1%; </a:t>
            </a:r>
            <a:br>
              <a:rPr lang="de-DE" sz="2000" dirty="0" smtClean="0">
                <a:latin typeface="Gill Sans MT" pitchFamily="34" charset="0"/>
              </a:rPr>
            </a:br>
            <a:r>
              <a:rPr lang="de-DE" sz="2000" dirty="0" smtClean="0">
                <a:latin typeface="Gill Sans MT" pitchFamily="34" charset="0"/>
              </a:rPr>
              <a:t>   Andere 1,4% und Konfessionslose 19,2 %;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Nationalfeiertag: 6. Dezember (Unabhängigkeitstag)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Unabhängigkeit: 6. Dezember 1917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Staats-/Regierungsform: Parlamentarische Demokratie mit Elementen einer </a:t>
            </a:r>
            <a:br>
              <a:rPr lang="de-DE" sz="2000" dirty="0" smtClean="0">
                <a:latin typeface="Gill Sans MT" pitchFamily="34" charset="0"/>
              </a:rPr>
            </a:br>
            <a:r>
              <a:rPr lang="de-DE" sz="2000" dirty="0" smtClean="0">
                <a:latin typeface="Gill Sans MT" pitchFamily="34" charset="0"/>
              </a:rPr>
              <a:t>   Präsidialdemokratie</a:t>
            </a:r>
          </a:p>
        </p:txBody>
      </p:sp>
      <p:sp>
        <p:nvSpPr>
          <p:cNvPr id="7" name="Rechteck 6"/>
          <p:cNvSpPr/>
          <p:nvPr/>
        </p:nvSpPr>
        <p:spPr>
          <a:xfrm>
            <a:off x="395536" y="6093296"/>
            <a:ext cx="2624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Gill Sans MT" pitchFamily="34" charset="0"/>
              </a:rPr>
              <a:t>(Quelle: Auswärtiges Amt)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1268760"/>
            <a:ext cx="916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Länderinformationen Finnland (Stand: Sommer 2012)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504" y="1268760"/>
            <a:ext cx="8904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Wirtschaftsstruktur Finnland (Stand Sommer 2012)</a:t>
            </a:r>
          </a:p>
        </p:txBody>
      </p:sp>
      <p:sp>
        <p:nvSpPr>
          <p:cNvPr id="7" name="Rechteck 6"/>
          <p:cNvSpPr/>
          <p:nvPr/>
        </p:nvSpPr>
        <p:spPr>
          <a:xfrm>
            <a:off x="395536" y="6093296"/>
            <a:ext cx="33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Gill Sans MT" pitchFamily="34" charset="0"/>
              </a:rPr>
              <a:t>(Quelle:  Germany Trade &amp; </a:t>
            </a:r>
            <a:r>
              <a:rPr lang="de-DE" dirty="0" err="1" smtClean="0">
                <a:latin typeface="Gill Sans MT" pitchFamily="34" charset="0"/>
              </a:rPr>
              <a:t>Invest</a:t>
            </a:r>
            <a:r>
              <a:rPr lang="de-DE" dirty="0" smtClean="0">
                <a:latin typeface="Gill Sans MT" pitchFamily="34" charset="0"/>
              </a:rPr>
              <a:t>)</a:t>
            </a:r>
            <a:endParaRPr lang="de-DE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8316"/>
            <a:ext cx="9144000" cy="431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504" y="1268760"/>
            <a:ext cx="8904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Wirtschaftsstruktur Finnland (Stand Sommer 2012)</a:t>
            </a:r>
          </a:p>
        </p:txBody>
      </p:sp>
      <p:sp>
        <p:nvSpPr>
          <p:cNvPr id="7" name="Rechteck 6"/>
          <p:cNvSpPr/>
          <p:nvPr/>
        </p:nvSpPr>
        <p:spPr>
          <a:xfrm>
            <a:off x="395536" y="6093296"/>
            <a:ext cx="33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Gill Sans MT" pitchFamily="34" charset="0"/>
              </a:rPr>
              <a:t>(Quelle:  Germany Trade &amp; </a:t>
            </a:r>
            <a:r>
              <a:rPr lang="de-DE" dirty="0" err="1" smtClean="0">
                <a:latin typeface="Gill Sans MT" pitchFamily="34" charset="0"/>
              </a:rPr>
              <a:t>Invest</a:t>
            </a:r>
            <a:r>
              <a:rPr lang="de-DE" dirty="0" smtClean="0">
                <a:latin typeface="Gill Sans MT" pitchFamily="34" charset="0"/>
              </a:rPr>
              <a:t>)</a:t>
            </a:r>
            <a:endParaRPr lang="de-DE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47639"/>
            <a:ext cx="9079250" cy="427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504" y="1268760"/>
            <a:ext cx="8904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Wirtschaftsstruktur Finnland (Stand Sommer 2012)</a:t>
            </a:r>
          </a:p>
        </p:txBody>
      </p:sp>
      <p:sp>
        <p:nvSpPr>
          <p:cNvPr id="7" name="Rechteck 6"/>
          <p:cNvSpPr/>
          <p:nvPr/>
        </p:nvSpPr>
        <p:spPr>
          <a:xfrm>
            <a:off x="395536" y="6093296"/>
            <a:ext cx="33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Gill Sans MT" pitchFamily="34" charset="0"/>
              </a:rPr>
              <a:t>(Quelle:  Germany Trade &amp; </a:t>
            </a:r>
            <a:r>
              <a:rPr lang="de-DE" dirty="0" err="1" smtClean="0">
                <a:latin typeface="Gill Sans MT" pitchFamily="34" charset="0"/>
              </a:rPr>
              <a:t>Invest</a:t>
            </a:r>
            <a:r>
              <a:rPr lang="de-DE" dirty="0" smtClean="0">
                <a:latin typeface="Gill Sans MT" pitchFamily="34" charset="0"/>
              </a:rPr>
              <a:t>)</a:t>
            </a:r>
            <a:endParaRPr lang="de-D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409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>
                <a:solidFill>
                  <a:srgbClr val="1EAA82"/>
                </a:solidFill>
                <a:latin typeface="Gill Sans MT" pitchFamily="34" charset="0"/>
              </a:rPr>
              <a:t>Wir arbeiten für Ihren Erfolg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1268760"/>
            <a:ext cx="8616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>
                <a:solidFill>
                  <a:srgbClr val="1EAA82"/>
                </a:solidFill>
                <a:latin typeface="Gill Sans MT" pitchFamily="34" charset="0"/>
              </a:rPr>
              <a:t>Wirtschafsssymposium</a:t>
            </a:r>
            <a:r>
              <a:rPr lang="de-DE" sz="2800" b="1" dirty="0" smtClean="0">
                <a:solidFill>
                  <a:srgbClr val="1EAA82"/>
                </a:solidFill>
                <a:latin typeface="Gill Sans MT" pitchFamily="34" charset="0"/>
              </a:rPr>
              <a:t> Finnland (18. – 22.08.2013)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7068" y="1959223"/>
            <a:ext cx="848741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Teil des rheinland-pfälzischen Programms „Wir öffnen Märkte 2013“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Standorte: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Helsinki</a:t>
            </a:r>
          </a:p>
          <a:p>
            <a:pPr lvl="1"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Region </a:t>
            </a:r>
            <a:r>
              <a:rPr lang="de-DE" sz="2000" dirty="0" err="1" smtClean="0">
                <a:latin typeface="Gill Sans MT" pitchFamily="34" charset="0"/>
              </a:rPr>
              <a:t>Pirkanmaa</a:t>
            </a:r>
            <a:endParaRPr lang="de-DE" sz="2000" dirty="0" smtClean="0">
              <a:latin typeface="Gill Sans MT" pitchFamily="34" charset="0"/>
            </a:endParaRP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Termin: Sonntag, 18. bis Donnerstag, 22. August 2013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Kosten: ???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Einladung:  Januar 2013</a:t>
            </a:r>
          </a:p>
          <a:p>
            <a:pPr>
              <a:spcAft>
                <a:spcPts val="600"/>
              </a:spcAft>
              <a:buClr>
                <a:srgbClr val="1EAA82"/>
              </a:buClr>
              <a:buFont typeface="Wingdings" pitchFamily="2" charset="2"/>
              <a:buChar char="§"/>
            </a:pPr>
            <a:r>
              <a:rPr lang="de-DE" sz="2000" dirty="0" smtClean="0">
                <a:latin typeface="Gill Sans MT" pitchFamily="34" charset="0"/>
              </a:rPr>
              <a:t> Anmeldung mit Angabe des Unternehmensprofil und der Kontaktwünsche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778</Words>
  <Application>Microsoft Office PowerPoint</Application>
  <PresentationFormat>Bildschirmpräsentation (4:3)</PresentationFormat>
  <Paragraphs>153</Paragraphs>
  <Slides>28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1_Standarddesign</vt:lpstr>
      <vt:lpstr>Folie 1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  <vt:lpstr>Wir arbeiten für Ihren Erfolg</vt:lpstr>
    </vt:vector>
  </TitlesOfParts>
  <Company>Regionalrat Wirtschaft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Achim Kistner</dc:creator>
  <cp:lastModifiedBy> </cp:lastModifiedBy>
  <cp:revision>291</cp:revision>
  <dcterms:created xsi:type="dcterms:W3CDTF">2009-10-15T08:47:48Z</dcterms:created>
  <dcterms:modified xsi:type="dcterms:W3CDTF">2012-11-15T09:08:23Z</dcterms:modified>
</cp:coreProperties>
</file>